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media/image10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.jpeg" ContentType="image/jpeg"/>
  <Override PartName="/ppt/media/image8.jpeg" ContentType="image/jpeg"/>
  <Override PartName="/ppt/media/image9.png" ContentType="image/png"/>
  <Override PartName="/ppt/media/image2.png" ContentType="image/png"/>
  <Override PartName="/ppt/media/image6.jpeg" ContentType="image/jpeg"/>
  <Override PartName="/ppt/media/image7.jpe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9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/>
  <p:notesSz cx="5143500" cy="9144000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move the slide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29246666-B64C-45FC-91CF-D16D1F3E3E93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1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457200" y="440280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Good afternoon everyone, my name is Yilun.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For my visual analysis essay, I chose Ōkami.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This game is Capcom’s game, and today is my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first presentation in America, and I feel a little nervous.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But I believe in myself.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A85CE7A-A848-4C7D-95AF-2D28E2149D1E}" type="slidenum">
              <a: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"In 2003, Clover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克洛弗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Studio had a problem. Their realistic graphics didn't work on PlayStation 2. Then one artist 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肯尼奇罗游锡木拉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drew a simple brush picture of Amaterasu, and in three days, the team changed everything. They decided to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use old Japanese art style. The problem became an opportunity."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3A3413F-9E0E-4D94-8837-959B2231BEEC}" type="slidenum">
              <a: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Ōkami uses traditional Japanese art to question normal game design.(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阿玛特拉苏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) </a:t>
            </a:r>
            <a:endParaRPr b="1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Amaterasu’s sumi-e(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苏米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·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诶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) style, the flat ukiyo-e (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乌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ki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哟诶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) space, and the brush tool each show how limitations can become strengths.</a:t>
            </a:r>
            <a:endParaRPr b="1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苏米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·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诶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CN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乌</a:t>
            </a:r>
            <a:r>
              <a:rPr b="0" lang="en-US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ki</a:t>
            </a:r>
            <a:r>
              <a:rPr b="0" lang="zh-CN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哟诶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0C1A641-727C-4716-9EE5-C6E8F49768F1}" type="slidenum">
              <a: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  <a:ea typeface="Noto Sans CJK SC"/>
              </a:rPr>
              <a:t>the goddess design. Amaterasu(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  <a:ea typeface="Noto Sans CJK SC"/>
              </a:rPr>
              <a:t>阿玛特拉苏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) uses thick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（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课）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black lines like traditional ink painting. These lines carry the artist's energy. The red circular patterns show divine power. Old Japanese art becomes modern game character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（卡拉克特） 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with true cultural feeling.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托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-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莫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-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诶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2B9119C-0480-45E5-82F5-04AB88980F26}" type="slidenum">
              <a: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Ōkami doesn't use Western perspective.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It uses flat layers — space made by overlapping shapes.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Color tells the story: cursed areas look gray, and restoration brings back bright colors.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4D15E86-9060-420D-BEF5-FBB3C3B16083}" type="slidenum">
              <a: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The game asks players to paint with a joystick, which is not precise.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This difficulty is intentional — it slows the player down, making brushwork feel physical, like real ink painting.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No erasing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（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 rising</a:t>
            </a:r>
            <a:r>
              <a:rPr b="0" lang="zh-C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）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, no perfection — restoring nature becomes a meaningful action, not just a mechanic.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7EF86B3-B2AB-437F-BDEC-84D8DC3812A1}" type="slidenum">
              <a: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3560" cy="3770280"/>
          </a:xfrm>
          <a:prstGeom prst="rect">
            <a:avLst/>
          </a:prstGeom>
          <a:ln w="0">
            <a:noFill/>
          </a:ln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40440" y="4618080"/>
            <a:ext cx="6216480" cy="4524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"Through my analysis, I learned how these effects work. Those thick black lines? Edge detection. The flat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colors? Cel shading. Red patterns? Computer generation.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This demo shows: my analysis helps understand how the art works technically."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Here's something interesting: Ōkami won Game of the Year but only sold 90,000 copies at first.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Guinness Records says it was the 'least successful Game of the Year winner.'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This proves it was radical. The different art style was too different for many players.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3DFE40C-58BD-43C4-8C68-C9756C328836}" type="slidenum">
              <a: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"Ōkami changes technical problems into cultural preservation.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Amaterasu's body carries artistic energy.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Flat space rejects Western rules.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The Brush turns restoration into gameplay.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Old tradition is not boring — it can be powerful creative resistance in global media."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E33E54A-E91E-4367-9C81-ADDFE5995A98}" type="slidenum">
              <a:rPr b="0" lang="en-US" sz="1200" strike="noStrike" u="none">
                <a:solidFill>
                  <a:schemeClr val="dk1"/>
                </a:solidFill>
                <a:effectLst/>
                <a:uFillTx/>
                <a:latin typeface="+mn-lt"/>
                <a:ea typeface="+mn-ea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a18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/home/claude/okami_fig_3_1.jpeg"/>
          <p:cNvPicPr/>
          <p:nvPr/>
        </p:nvPicPr>
        <p:blipFill>
          <a:blip r:embed="rId1"/>
          <a:stretch/>
        </p:blipFill>
        <p:spPr>
          <a:xfrm>
            <a:off x="0" y="0"/>
            <a:ext cx="9141840" cy="4760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" name="Image 1" descr="/tmp/rasterized-gradient-f6bd95bb.png"/>
          <p:cNvPicPr/>
          <p:nvPr/>
        </p:nvPicPr>
        <p:blipFill>
          <a:blip r:embed="rId2"/>
          <a:stretch/>
        </p:blipFill>
        <p:spPr>
          <a:xfrm>
            <a:off x="0" y="0"/>
            <a:ext cx="9141840" cy="4760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" name="Text 0"/>
          <p:cNvSpPr/>
          <p:nvPr/>
        </p:nvSpPr>
        <p:spPr>
          <a:xfrm>
            <a:off x="0" y="0"/>
            <a:ext cx="74160" cy="5141520"/>
          </a:xfrm>
          <a:prstGeom prst="rect">
            <a:avLst/>
          </a:prstGeom>
          <a:solidFill>
            <a:srgbClr val="c1272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" name="Text 1"/>
          <p:cNvSpPr/>
          <p:nvPr/>
        </p:nvSpPr>
        <p:spPr>
          <a:xfrm>
            <a:off x="1600200" y="707040"/>
            <a:ext cx="5933880" cy="567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4484"/>
              </a:lnSpc>
              <a:spcAft>
                <a:spcPts val="1349"/>
              </a:spcAft>
              <a:tabLst>
                <a:tab algn="l" pos="0"/>
              </a:tabLst>
            </a:pPr>
            <a:r>
              <a:rPr b="1" lang="en-US" sz="3900" strike="noStrike" u="none">
                <a:solidFill>
                  <a:srgbClr val="f5f0e8"/>
                </a:solidFill>
                <a:effectLst/>
                <a:uFillTx/>
                <a:latin typeface="Georgia"/>
                <a:ea typeface="Georgia"/>
              </a:rPr>
              <a:t>From Constraint to Canvas</a:t>
            </a:r>
            <a:endParaRPr b="0" lang="en-US" sz="39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" name="Text 2"/>
          <p:cNvSpPr/>
          <p:nvPr/>
        </p:nvSpPr>
        <p:spPr>
          <a:xfrm>
            <a:off x="685800" y="1979280"/>
            <a:ext cx="7770240" cy="36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2880"/>
              </a:lnSpc>
              <a:spcAft>
                <a:spcPts val="1950"/>
              </a:spcAft>
              <a:tabLst>
                <a:tab algn="l" pos="0"/>
              </a:tabLst>
            </a:pPr>
            <a:r>
              <a:rPr b="0" lang="en-US" sz="2400" strike="noStrike" u="none">
                <a:solidFill>
                  <a:srgbClr val="ff6b6b"/>
                </a:solidFill>
                <a:effectLst/>
                <a:uFillTx/>
                <a:latin typeface="Georgia"/>
                <a:ea typeface="Georgia"/>
              </a:rPr>
              <a:t>Ōkami's Ukiyo-e Aesthetic as Cultural Resistance</a:t>
            </a:r>
            <a:endParaRPr b="0" lang="en-US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" name="Text 3"/>
          <p:cNvSpPr/>
          <p:nvPr/>
        </p:nvSpPr>
        <p:spPr>
          <a:xfrm>
            <a:off x="3905280" y="2592720"/>
            <a:ext cx="1331280" cy="26280"/>
          </a:xfrm>
          <a:prstGeom prst="rect">
            <a:avLst/>
          </a:prstGeom>
          <a:solidFill>
            <a:srgbClr val="d4a574"/>
          </a:solidFill>
          <a:ln w="0">
            <a:noFill/>
          </a:ln>
          <a:effectLst>
            <a:outerShdw algn="bl" blurRad="76320" dir="5400000" dist="19080" kx="0" ky="0" rotWithShape="0" sx="100000" sy="100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-16560" bIns="-1656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6" name="Text 4"/>
          <p:cNvSpPr/>
          <p:nvPr/>
        </p:nvSpPr>
        <p:spPr>
          <a:xfrm>
            <a:off x="685800" y="2849760"/>
            <a:ext cx="7770240" cy="82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2166"/>
              </a:lnSpc>
              <a:tabLst>
                <a:tab algn="l" pos="0"/>
              </a:tabLst>
            </a:pPr>
            <a:r>
              <a:rPr b="0" lang="en-US" sz="1280" strike="noStrike" u="none">
                <a:solidFill>
                  <a:srgbClr val="f5f0e8"/>
                </a:solidFill>
                <a:effectLst/>
                <a:uFillTx/>
                <a:latin typeface="Georgia"/>
                <a:ea typeface="Georgia"/>
              </a:rPr>
              <a:t>Yilun Jin</a:t>
            </a:r>
            <a:endParaRPr b="0" lang="en-US" sz="128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2166"/>
              </a:lnSpc>
              <a:tabLst>
                <a:tab algn="l" pos="0"/>
              </a:tabLst>
            </a:pPr>
            <a:r>
              <a:rPr b="0" lang="en-US" sz="1280" strike="noStrike" u="none">
                <a:solidFill>
                  <a:srgbClr val="f5f0e8"/>
                </a:solidFill>
                <a:effectLst/>
                <a:uFillTx/>
                <a:latin typeface="Georgia"/>
                <a:ea typeface="Georgia"/>
              </a:rPr>
              <a:t> ARTH 125A • Dr. Adriana</a:t>
            </a:r>
            <a:endParaRPr b="0" lang="en-US" sz="128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2166"/>
              </a:lnSpc>
              <a:tabLst>
                <a:tab algn="l" pos="0"/>
              </a:tabLst>
            </a:pPr>
            <a:r>
              <a:rPr b="0" lang="en-US" sz="1280" strike="noStrike" u="none">
                <a:solidFill>
                  <a:srgbClr val="f5f0e8"/>
                </a:solidFill>
                <a:effectLst/>
                <a:uFillTx/>
                <a:latin typeface="Georgia"/>
                <a:ea typeface="Georgia"/>
              </a:rPr>
              <a:t> Dec 3, 2025</a:t>
            </a:r>
            <a:endParaRPr b="0" lang="en-US" sz="128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7" name="" descr=""/>
          <p:cNvPicPr/>
          <p:nvPr/>
        </p:nvPicPr>
        <p:blipFill>
          <a:blip r:embed="rId3"/>
          <a:stretch/>
        </p:blipFill>
        <p:spPr>
          <a:xfrm>
            <a:off x="6446880" y="3074760"/>
            <a:ext cx="2696760" cy="1685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8" name="" descr=""/>
          <p:cNvPicPr/>
          <p:nvPr/>
        </p:nvPicPr>
        <p:blipFill>
          <a:blip r:embed="rId4"/>
          <a:stretch/>
        </p:blipFill>
        <p:spPr>
          <a:xfrm>
            <a:off x="74520" y="3079080"/>
            <a:ext cx="2696760" cy="16851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0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1"/>
          <p:cNvSpPr/>
          <p:nvPr/>
        </p:nvSpPr>
        <p:spPr>
          <a:xfrm>
            <a:off x="2179800" y="457200"/>
            <a:ext cx="478224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1" lang="en-US" sz="44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All Materials Online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5" name="TextBox 2"/>
          <p:cNvSpPr/>
          <p:nvPr/>
        </p:nvSpPr>
        <p:spPr>
          <a:xfrm>
            <a:off x="1371600" y="1468800"/>
            <a:ext cx="6398640" cy="423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  <a:spcAft>
                <a:spcPts val="1199"/>
              </a:spcAft>
            </a:pPr>
            <a:r>
              <a:rPr b="1" lang="en-US" sz="32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 Full Paper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  <a:spcAft>
                <a:spcPts val="1199"/>
              </a:spcAft>
            </a:pPr>
            <a:r>
              <a:rPr b="1" lang="en-US" sz="32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Demo Code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  <a:spcAft>
                <a:spcPts val="2999"/>
              </a:spcAft>
            </a:pPr>
            <a:r>
              <a:rPr b="1" lang="en-US" sz="32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Presentation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  <a:spcAft>
                <a:spcPts val="1500"/>
              </a:spcAf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On GitHub:</a:t>
            </a:r>
            <a:endParaRPr b="0" lang="en-US" sz="2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  <a:spcAft>
                <a:spcPts val="2001"/>
              </a:spcAft>
            </a:pPr>
            <a:r>
              <a:rPr b="1" lang="en-US" sz="2800" strike="noStrike" u="none">
                <a:solidFill>
                  <a:srgbClr val="0066cc"/>
                </a:solidFill>
                <a:effectLst/>
                <a:uFillTx/>
                <a:latin typeface="Calibri"/>
              </a:rPr>
              <a:t>github.com/[your-username]/okami-analysis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i="1" lang="en-US" sz="2000" strike="noStrike" u="none">
                <a:solidFill>
                  <a:srgbClr val="646464"/>
                </a:solidFill>
                <a:effectLst/>
                <a:uFillTx/>
                <a:latin typeface="Calibri"/>
              </a:rPr>
              <a:t>You can download and see everything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0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0"/>
          <p:cNvSpPr/>
          <p:nvPr/>
        </p:nvSpPr>
        <p:spPr>
          <a:xfrm>
            <a:off x="190440" y="718920"/>
            <a:ext cx="8762760" cy="360"/>
          </a:xfrm>
          <a:prstGeom prst="line">
            <a:avLst/>
          </a:prstGeom>
          <a:ln w="28575">
            <a:solidFill>
              <a:srgbClr val="d4a57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>
            <a:noAutofit/>
          </a:bodyPr>
          <a:p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0" name="Text 1"/>
          <p:cNvSpPr/>
          <p:nvPr/>
        </p:nvSpPr>
        <p:spPr>
          <a:xfrm>
            <a:off x="228600" y="247680"/>
            <a:ext cx="4457160" cy="34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7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The Design Pivot</a:t>
            </a:r>
            <a:endParaRPr b="0" lang="en-US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Text 2"/>
          <p:cNvSpPr/>
          <p:nvPr/>
        </p:nvSpPr>
        <p:spPr>
          <a:xfrm>
            <a:off x="380880" y="1635480"/>
            <a:ext cx="8379720" cy="752040"/>
          </a:xfrm>
          <a:prstGeom prst="roundRect">
            <a:avLst>
              <a:gd name="adj" fmla="val 5051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2" name="Text 3"/>
          <p:cNvSpPr/>
          <p:nvPr/>
        </p:nvSpPr>
        <p:spPr>
          <a:xfrm>
            <a:off x="533520" y="1788120"/>
            <a:ext cx="8236440" cy="1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66"/>
              </a:lnSpc>
              <a:spcAft>
                <a:spcPts val="601"/>
              </a:spcAft>
              <a:tabLst>
                <a:tab algn="l" pos="0"/>
              </a:tabLst>
            </a:pPr>
            <a:r>
              <a:rPr b="1" lang="en-US" sz="98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THE ORIGINAL PLAN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Text 4"/>
          <p:cNvSpPr/>
          <p:nvPr/>
        </p:nvSpPr>
        <p:spPr>
          <a:xfrm>
            <a:off x="533520" y="2037600"/>
            <a:ext cx="8236440" cy="19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576"/>
              </a:lnSpc>
              <a:tabLst>
                <a:tab algn="l" pos="0"/>
              </a:tabLst>
            </a:pPr>
            <a:r>
              <a:rPr b="0" lang="en-US" sz="105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Photorealistic graphics pushing PlayStation 2 hardware to its limits</a:t>
            </a:r>
            <a:endParaRPr b="0" lang="en-US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Text 5"/>
          <p:cNvSpPr/>
          <p:nvPr/>
        </p:nvSpPr>
        <p:spPr>
          <a:xfrm>
            <a:off x="380880" y="2504160"/>
            <a:ext cx="8379720" cy="752040"/>
          </a:xfrm>
          <a:prstGeom prst="roundRect">
            <a:avLst>
              <a:gd name="adj" fmla="val 5051"/>
            </a:avLst>
          </a:prstGeom>
          <a:solidFill>
            <a:srgbClr val="c1272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5" name="Text 6"/>
          <p:cNvSpPr/>
          <p:nvPr/>
        </p:nvSpPr>
        <p:spPr>
          <a:xfrm>
            <a:off x="533520" y="2656440"/>
            <a:ext cx="8236440" cy="1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66"/>
              </a:lnSpc>
              <a:spcAft>
                <a:spcPts val="601"/>
              </a:spcAft>
              <a:tabLst>
                <a:tab algn="l" pos="0"/>
              </a:tabLst>
            </a:pPr>
            <a:r>
              <a:rPr b="1" lang="en-US" sz="98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THE PIVOT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Text 7"/>
          <p:cNvSpPr/>
          <p:nvPr/>
        </p:nvSpPr>
        <p:spPr>
          <a:xfrm>
            <a:off x="533520" y="2905920"/>
            <a:ext cx="8236440" cy="19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576"/>
              </a:lnSpc>
              <a:tabLst>
                <a:tab algn="l" pos="0"/>
              </a:tabLst>
            </a:pPr>
            <a:r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Kenichiro Yoshimura's brush sketch of Amaterasu changed everything in three days</a:t>
            </a:r>
            <a:endParaRPr b="0" lang="en-US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Text 8"/>
          <p:cNvSpPr/>
          <p:nvPr/>
        </p:nvSpPr>
        <p:spPr>
          <a:xfrm>
            <a:off x="380880" y="3372840"/>
            <a:ext cx="8379720" cy="752040"/>
          </a:xfrm>
          <a:prstGeom prst="roundRect">
            <a:avLst>
              <a:gd name="adj" fmla="val 5051"/>
            </a:avLst>
          </a:prstGeom>
          <a:solidFill>
            <a:srgbClr val="d4a57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8" name="Text 9"/>
          <p:cNvSpPr/>
          <p:nvPr/>
        </p:nvSpPr>
        <p:spPr>
          <a:xfrm>
            <a:off x="533520" y="3525120"/>
            <a:ext cx="8236440" cy="1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66"/>
              </a:lnSpc>
              <a:spcAft>
                <a:spcPts val="601"/>
              </a:spcAft>
              <a:tabLst>
                <a:tab algn="l" pos="0"/>
              </a:tabLst>
            </a:pPr>
            <a:r>
              <a:rPr b="1" lang="en-US" sz="98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THE RESULT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Text 10"/>
          <p:cNvSpPr/>
          <p:nvPr/>
        </p:nvSpPr>
        <p:spPr>
          <a:xfrm>
            <a:off x="533520" y="3774600"/>
            <a:ext cx="8236440" cy="19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576"/>
              </a:lnSpc>
              <a:tabLst>
                <a:tab algn="l" pos="0"/>
              </a:tabLst>
            </a:pPr>
            <a:r>
              <a:rPr b="0" lang="en-US" sz="105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A bold commitment to 18th century Japanese aesthetics: ukiyo-e woodblock prints and sumi-e ink painting</a:t>
            </a:r>
            <a:endParaRPr b="0" lang="en-US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" name="Text 11"/>
          <p:cNvSpPr/>
          <p:nvPr/>
        </p:nvSpPr>
        <p:spPr>
          <a:xfrm>
            <a:off x="380880" y="4800600"/>
            <a:ext cx="1911960" cy="9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751"/>
              </a:lnSpc>
              <a:tabLst>
                <a:tab algn="l" pos="0"/>
              </a:tabLst>
            </a:pPr>
            <a:r>
              <a:rPr b="0" lang="en-US" sz="750" strike="noStrike" u="none">
                <a:solidFill>
                  <a:srgbClr val="5a5347"/>
                </a:solidFill>
                <a:effectLst/>
                <a:uFillTx/>
                <a:latin typeface="Georgia"/>
                <a:ea typeface="Georgia"/>
              </a:rPr>
              <a:t>Technical constraint became creative opportunity</a:t>
            </a:r>
            <a:endParaRPr b="0" lang="en-US" sz="7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0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0"/>
          <p:cNvSpPr/>
          <p:nvPr/>
        </p:nvSpPr>
        <p:spPr>
          <a:xfrm>
            <a:off x="190440" y="699840"/>
            <a:ext cx="8762760" cy="360"/>
          </a:xfrm>
          <a:prstGeom prst="line">
            <a:avLst/>
          </a:prstGeom>
          <a:ln w="28575">
            <a:solidFill>
              <a:srgbClr val="d4a57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Text 1"/>
          <p:cNvSpPr/>
          <p:nvPr/>
        </p:nvSpPr>
        <p:spPr>
          <a:xfrm>
            <a:off x="228600" y="247680"/>
            <a:ext cx="4457160" cy="34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7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Thesis &amp; Framework</a:t>
            </a:r>
            <a:endParaRPr b="0" lang="en-US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3" name="Image 0" descr="/tmp/rasterized-gradient-d299e57f.png"/>
          <p:cNvPicPr/>
          <p:nvPr/>
        </p:nvPicPr>
        <p:blipFill>
          <a:blip r:embed="rId1"/>
          <a:stretch/>
        </p:blipFill>
        <p:spPr>
          <a:xfrm>
            <a:off x="380880" y="1663920"/>
            <a:ext cx="8379720" cy="1003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" name="Text 2"/>
          <p:cNvSpPr/>
          <p:nvPr/>
        </p:nvSpPr>
        <p:spPr>
          <a:xfrm>
            <a:off x="685800" y="1892520"/>
            <a:ext cx="800352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160"/>
              </a:lnSpc>
              <a:tabLst>
                <a:tab algn="l" pos="0"/>
              </a:tabLst>
            </a:pPr>
            <a:r>
              <a:rPr b="0" lang="en-US" sz="135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Through 18th century Japanese aesthetics, Ōkami demonstrates </a:t>
            </a:r>
            <a:r>
              <a:rPr b="1" i="1" lang="en-US" sz="135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critical play</a:t>
            </a:r>
            <a:r>
              <a:rPr b="0" lang="en-US" sz="135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 — using game design to question visual norms and challenge the gaming industry's preference for photorealism.</a:t>
            </a:r>
            <a:endParaRPr b="0" lang="en-US" sz="13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" name="Text 3"/>
          <p:cNvSpPr/>
          <p:nvPr/>
        </p:nvSpPr>
        <p:spPr>
          <a:xfrm>
            <a:off x="380880" y="3088800"/>
            <a:ext cx="2690280" cy="988560"/>
          </a:xfrm>
          <a:prstGeom prst="roundRect">
            <a:avLst>
              <a:gd name="adj" fmla="val 3846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6" name="Text 4"/>
          <p:cNvSpPr/>
          <p:nvPr/>
        </p:nvSpPr>
        <p:spPr>
          <a:xfrm>
            <a:off x="552600" y="3260520"/>
            <a:ext cx="2394360" cy="19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576"/>
              </a:lnSpc>
              <a:spcAft>
                <a:spcPts val="601"/>
              </a:spcAft>
              <a:tabLst>
                <a:tab algn="l" pos="0"/>
              </a:tabLst>
            </a:pPr>
            <a:r>
              <a:rPr b="1" lang="en-US" sz="113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1. Divine Imagery</a:t>
            </a:r>
            <a:endParaRPr b="0" lang="en-US" sz="11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Text 5"/>
          <p:cNvSpPr/>
          <p:nvPr/>
        </p:nvSpPr>
        <p:spPr>
          <a:xfrm>
            <a:off x="552600" y="3536640"/>
            <a:ext cx="2394360" cy="36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463"/>
              </a:lnSpc>
              <a:tabLst>
                <a:tab algn="l" pos="0"/>
              </a:tabLst>
            </a:pPr>
            <a:r>
              <a:rPr b="0" lang="en-US" sz="98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Amaterasu's sumi-e design and Shinto symbolism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Text 6"/>
          <p:cNvSpPr/>
          <p:nvPr/>
        </p:nvSpPr>
        <p:spPr>
          <a:xfrm>
            <a:off x="3225960" y="3181680"/>
            <a:ext cx="2690280" cy="802800"/>
          </a:xfrm>
          <a:prstGeom prst="roundRect">
            <a:avLst>
              <a:gd name="adj" fmla="val 4734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9" name="Text 7"/>
          <p:cNvSpPr/>
          <p:nvPr/>
        </p:nvSpPr>
        <p:spPr>
          <a:xfrm>
            <a:off x="3397320" y="3353400"/>
            <a:ext cx="2394360" cy="19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576"/>
              </a:lnSpc>
              <a:spcAft>
                <a:spcPts val="601"/>
              </a:spcAft>
              <a:tabLst>
                <a:tab algn="l" pos="0"/>
              </a:tabLst>
            </a:pPr>
            <a:r>
              <a:rPr b="1" lang="en-US" sz="113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2. Spatial Style</a:t>
            </a:r>
            <a:endParaRPr b="0" lang="en-US" sz="11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" name="Text 8"/>
          <p:cNvSpPr/>
          <p:nvPr/>
        </p:nvSpPr>
        <p:spPr>
          <a:xfrm>
            <a:off x="3397320" y="3629520"/>
            <a:ext cx="2394360" cy="18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463"/>
              </a:lnSpc>
              <a:tabLst>
                <a:tab algn="l" pos="0"/>
              </a:tabLst>
            </a:pPr>
            <a:r>
              <a:rPr b="0" lang="en-US" sz="98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Ukiyo-e flat perspective and color restoration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" name="Text 9"/>
          <p:cNvSpPr/>
          <p:nvPr/>
        </p:nvSpPr>
        <p:spPr>
          <a:xfrm>
            <a:off x="6070680" y="3181680"/>
            <a:ext cx="2690280" cy="802800"/>
          </a:xfrm>
          <a:prstGeom prst="roundRect">
            <a:avLst>
              <a:gd name="adj" fmla="val 4734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2" name="Text 10"/>
          <p:cNvSpPr/>
          <p:nvPr/>
        </p:nvSpPr>
        <p:spPr>
          <a:xfrm>
            <a:off x="6242040" y="3353400"/>
            <a:ext cx="2394360" cy="19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576"/>
              </a:lnSpc>
              <a:spcAft>
                <a:spcPts val="601"/>
              </a:spcAft>
              <a:tabLst>
                <a:tab algn="l" pos="0"/>
              </a:tabLst>
            </a:pPr>
            <a:r>
              <a:rPr b="1" lang="en-US" sz="113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3. Brush Mechanic</a:t>
            </a:r>
            <a:endParaRPr b="0" lang="en-US" sz="11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Text 11"/>
          <p:cNvSpPr/>
          <p:nvPr/>
        </p:nvSpPr>
        <p:spPr>
          <a:xfrm>
            <a:off x="6242040" y="3629520"/>
            <a:ext cx="2394360" cy="18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463"/>
              </a:lnSpc>
              <a:tabLst>
                <a:tab algn="l" pos="0"/>
              </a:tabLst>
            </a:pPr>
            <a:r>
              <a:rPr b="0" lang="en-US" sz="98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Interactive sumi-e as radical game design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Text 12"/>
          <p:cNvSpPr/>
          <p:nvPr/>
        </p:nvSpPr>
        <p:spPr>
          <a:xfrm>
            <a:off x="380880" y="4800600"/>
            <a:ext cx="2139480" cy="9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751"/>
              </a:lnSpc>
              <a:tabLst>
                <a:tab algn="l" pos="0"/>
              </a:tabLst>
            </a:pPr>
            <a:r>
              <a:rPr b="0" lang="en-US" sz="750" strike="noStrike" u="none">
                <a:solidFill>
                  <a:srgbClr val="5a5347"/>
                </a:solidFill>
                <a:effectLst/>
                <a:uFillTx/>
                <a:latin typeface="Georgia"/>
                <a:ea typeface="Georgia"/>
              </a:rPr>
              <a:t>Framework: Mary Flanagan's concept of "critical play"</a:t>
            </a:r>
            <a:endParaRPr b="0" lang="en-US" sz="7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0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0"/>
          <p:cNvSpPr/>
          <p:nvPr/>
        </p:nvSpPr>
        <p:spPr>
          <a:xfrm>
            <a:off x="190440" y="699840"/>
            <a:ext cx="8762760" cy="360"/>
          </a:xfrm>
          <a:prstGeom prst="line">
            <a:avLst/>
          </a:prstGeom>
          <a:ln w="28575">
            <a:solidFill>
              <a:srgbClr val="d4a57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Text 1"/>
          <p:cNvSpPr/>
          <p:nvPr/>
        </p:nvSpPr>
        <p:spPr>
          <a:xfrm>
            <a:off x="228600" y="247680"/>
            <a:ext cx="7770600" cy="34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7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Amaterasu: Sumi-e &amp; Shinto Symbolism</a:t>
            </a:r>
            <a:endParaRPr b="0" lang="en-US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Text 2"/>
          <p:cNvSpPr/>
          <p:nvPr/>
        </p:nvSpPr>
        <p:spPr>
          <a:xfrm>
            <a:off x="380880" y="1424880"/>
            <a:ext cx="3454200" cy="2891160"/>
          </a:xfrm>
          <a:prstGeom prst="roundRect">
            <a:avLst>
              <a:gd name="adj" fmla="val 1317"/>
            </a:avLst>
          </a:prstGeom>
          <a:solidFill>
            <a:srgbClr val="1a1814"/>
          </a:solidFill>
          <a:ln w="0">
            <a:noFill/>
          </a:ln>
          <a:effectLst>
            <a:outerShdw algn="bl" blurRad="76320" dir="5400000" dist="19080" kx="0" ky="0" rotWithShape="0" sx="100000" sy="100000">
              <a:srgbClr val="000000">
                <a:alpha val="1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48" name="Image 0" descr="/home/claude/okami_fig_3_1.jpeg"/>
          <p:cNvPicPr/>
          <p:nvPr/>
        </p:nvPicPr>
        <p:blipFill>
          <a:blip r:embed="rId1"/>
          <a:stretch/>
        </p:blipFill>
        <p:spPr>
          <a:xfrm>
            <a:off x="457200" y="1501200"/>
            <a:ext cx="3301920" cy="2561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9" name="Text 3"/>
          <p:cNvSpPr/>
          <p:nvPr/>
        </p:nvSpPr>
        <p:spPr>
          <a:xfrm>
            <a:off x="424080" y="4122360"/>
            <a:ext cx="3367800" cy="11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944"/>
              </a:lnSpc>
              <a:spcBef>
                <a:spcPts val="451"/>
              </a:spcBef>
              <a:tabLst>
                <a:tab algn="l" pos="0"/>
              </a:tabLst>
            </a:pPr>
            <a:r>
              <a:rPr b="0" lang="en-US" sz="670" strike="noStrike" u="none">
                <a:solidFill>
                  <a:srgbClr val="f5f0e8"/>
                </a:solidFill>
                <a:effectLst/>
                <a:uFillTx/>
                <a:latin typeface="Georgia"/>
                <a:ea typeface="Georgia"/>
              </a:rPr>
              <a:t>Figure 1: Amaterasu's design</a:t>
            </a:r>
            <a:endParaRPr b="0" lang="en-US" sz="6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Text 4"/>
          <p:cNvSpPr/>
          <p:nvPr/>
        </p:nvSpPr>
        <p:spPr>
          <a:xfrm>
            <a:off x="3989880" y="1489680"/>
            <a:ext cx="4771080" cy="624600"/>
          </a:xfrm>
          <a:prstGeom prst="roundRect">
            <a:avLst>
              <a:gd name="adj" fmla="val 6079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1" name="Shape 5"/>
          <p:cNvSpPr/>
          <p:nvPr/>
        </p:nvSpPr>
        <p:spPr>
          <a:xfrm>
            <a:off x="4008600" y="1489680"/>
            <a:ext cx="360" cy="626760"/>
          </a:xfrm>
          <a:prstGeom prst="line">
            <a:avLst/>
          </a:prstGeom>
          <a:ln w="38100">
            <a:solidFill>
              <a:srgbClr val="c1272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Text 6"/>
          <p:cNvSpPr/>
          <p:nvPr/>
        </p:nvSpPr>
        <p:spPr>
          <a:xfrm>
            <a:off x="4151880" y="1613520"/>
            <a:ext cx="4574880" cy="1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261"/>
              </a:lnSpc>
              <a:spcAft>
                <a:spcPts val="374"/>
              </a:spcAft>
              <a:tabLst>
                <a:tab algn="l" pos="0"/>
              </a:tabLst>
            </a:pPr>
            <a:r>
              <a:rPr b="1" lang="en-US" sz="9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SUMI-E BRUSHWORK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" name="Text 7"/>
          <p:cNvSpPr/>
          <p:nvPr/>
        </p:nvSpPr>
        <p:spPr>
          <a:xfrm>
            <a:off x="4151880" y="1821240"/>
            <a:ext cx="4574880" cy="16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49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Thick black outlines carry the artist's "Ch'i" (life force), exaggerated for 3D readability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Text 8"/>
          <p:cNvSpPr/>
          <p:nvPr/>
        </p:nvSpPr>
        <p:spPr>
          <a:xfrm>
            <a:off x="3989880" y="2202120"/>
            <a:ext cx="4771080" cy="624600"/>
          </a:xfrm>
          <a:prstGeom prst="roundRect">
            <a:avLst>
              <a:gd name="adj" fmla="val 6079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5" name="Shape 9"/>
          <p:cNvSpPr/>
          <p:nvPr/>
        </p:nvSpPr>
        <p:spPr>
          <a:xfrm>
            <a:off x="4008600" y="2202120"/>
            <a:ext cx="360" cy="626760"/>
          </a:xfrm>
          <a:prstGeom prst="line">
            <a:avLst/>
          </a:prstGeom>
          <a:ln w="38100">
            <a:solidFill>
              <a:srgbClr val="c1272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Text 10"/>
          <p:cNvSpPr/>
          <p:nvPr/>
        </p:nvSpPr>
        <p:spPr>
          <a:xfrm>
            <a:off x="4151880" y="2325960"/>
            <a:ext cx="4574880" cy="1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261"/>
              </a:lnSpc>
              <a:spcAft>
                <a:spcPts val="374"/>
              </a:spcAft>
              <a:tabLst>
                <a:tab algn="l" pos="0"/>
              </a:tabLst>
            </a:pPr>
            <a:r>
              <a:rPr b="1" lang="en-US" sz="9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RED TOMOE MARKINGS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Text 11"/>
          <p:cNvSpPr/>
          <p:nvPr/>
        </p:nvSpPr>
        <p:spPr>
          <a:xfrm>
            <a:off x="4151880" y="2533680"/>
            <a:ext cx="4574880" cy="16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49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Spiral patterns symbolize cosmic motion, signaling divine role in restoring balance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" name="Text 12"/>
          <p:cNvSpPr/>
          <p:nvPr/>
        </p:nvSpPr>
        <p:spPr>
          <a:xfrm>
            <a:off x="3989880" y="2914560"/>
            <a:ext cx="4771080" cy="624600"/>
          </a:xfrm>
          <a:prstGeom prst="roundRect">
            <a:avLst>
              <a:gd name="adj" fmla="val 6079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9" name="Shape 13"/>
          <p:cNvSpPr/>
          <p:nvPr/>
        </p:nvSpPr>
        <p:spPr>
          <a:xfrm>
            <a:off x="4008600" y="2914560"/>
            <a:ext cx="360" cy="626760"/>
          </a:xfrm>
          <a:prstGeom prst="line">
            <a:avLst/>
          </a:prstGeom>
          <a:ln w="38100">
            <a:solidFill>
              <a:srgbClr val="c1272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" name="Text 14"/>
          <p:cNvSpPr/>
          <p:nvPr/>
        </p:nvSpPr>
        <p:spPr>
          <a:xfrm>
            <a:off x="4151880" y="3038400"/>
            <a:ext cx="4574880" cy="1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261"/>
              </a:lnSpc>
              <a:spcAft>
                <a:spcPts val="374"/>
              </a:spcAft>
              <a:tabLst>
                <a:tab algn="l" pos="0"/>
              </a:tabLst>
            </a:pPr>
            <a:r>
              <a:rPr b="1" lang="en-US" sz="9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SACRED MIRROR (YATA NO KAGAMI)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" name="Text 15"/>
          <p:cNvSpPr/>
          <p:nvPr/>
        </p:nvSpPr>
        <p:spPr>
          <a:xfrm>
            <a:off x="4151880" y="3246120"/>
            <a:ext cx="4574880" cy="16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49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Fiery disk on back references sun goddess mythology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Text 16"/>
          <p:cNvSpPr/>
          <p:nvPr/>
        </p:nvSpPr>
        <p:spPr>
          <a:xfrm>
            <a:off x="3989880" y="3627000"/>
            <a:ext cx="4771080" cy="624600"/>
          </a:xfrm>
          <a:prstGeom prst="roundRect">
            <a:avLst>
              <a:gd name="adj" fmla="val 6079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3" name="Shape 17"/>
          <p:cNvSpPr/>
          <p:nvPr/>
        </p:nvSpPr>
        <p:spPr>
          <a:xfrm>
            <a:off x="4008600" y="3627000"/>
            <a:ext cx="360" cy="626760"/>
          </a:xfrm>
          <a:prstGeom prst="line">
            <a:avLst/>
          </a:prstGeom>
          <a:ln w="38100">
            <a:solidFill>
              <a:srgbClr val="c1272d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Text 18"/>
          <p:cNvSpPr/>
          <p:nvPr/>
        </p:nvSpPr>
        <p:spPr>
          <a:xfrm>
            <a:off x="4151880" y="3750840"/>
            <a:ext cx="4574880" cy="1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261"/>
              </a:lnSpc>
              <a:spcAft>
                <a:spcPts val="374"/>
              </a:spcAft>
              <a:tabLst>
                <a:tab algn="l" pos="0"/>
              </a:tabLst>
            </a:pPr>
            <a:r>
              <a:rPr b="1" lang="en-US" sz="9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HOKUSAI-INSPIRED TAIL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Text 19"/>
          <p:cNvSpPr/>
          <p:nvPr/>
        </p:nvSpPr>
        <p:spPr>
          <a:xfrm>
            <a:off x="4151880" y="3958560"/>
            <a:ext cx="4574880" cy="16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49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Uneven curves recall wave shapes from classic woodblock prints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Text 20"/>
          <p:cNvSpPr/>
          <p:nvPr/>
        </p:nvSpPr>
        <p:spPr>
          <a:xfrm>
            <a:off x="380880" y="4800600"/>
            <a:ext cx="2819160" cy="9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751"/>
              </a:lnSpc>
              <a:tabLst>
                <a:tab algn="l" pos="0"/>
              </a:tabLst>
            </a:pPr>
            <a:r>
              <a:rPr b="0" lang="en-US" sz="750" strike="noStrike" u="none">
                <a:solidFill>
                  <a:srgbClr val="5a5347"/>
                </a:solidFill>
                <a:effectLst/>
                <a:uFillTx/>
                <a:latin typeface="Georgia"/>
                <a:ea typeface="Georgia"/>
              </a:rPr>
              <a:t>Traditional meets modern: both authentic and surprisingly contemporary</a:t>
            </a:r>
            <a:endParaRPr b="0" lang="en-US" sz="7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0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0"/>
          <p:cNvSpPr/>
          <p:nvPr/>
        </p:nvSpPr>
        <p:spPr>
          <a:xfrm>
            <a:off x="190440" y="699840"/>
            <a:ext cx="8762760" cy="360"/>
          </a:xfrm>
          <a:prstGeom prst="line">
            <a:avLst/>
          </a:prstGeom>
          <a:ln w="28575">
            <a:solidFill>
              <a:srgbClr val="d4a57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Text 1"/>
          <p:cNvSpPr/>
          <p:nvPr/>
        </p:nvSpPr>
        <p:spPr>
          <a:xfrm>
            <a:off x="228600" y="247680"/>
            <a:ext cx="4457160" cy="34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7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Ukiyo-e Spatial Design</a:t>
            </a:r>
            <a:endParaRPr b="0" lang="en-US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Text 2"/>
          <p:cNvSpPr/>
          <p:nvPr/>
        </p:nvSpPr>
        <p:spPr>
          <a:xfrm>
            <a:off x="380880" y="1320480"/>
            <a:ext cx="4112640" cy="694800"/>
          </a:xfrm>
          <a:prstGeom prst="roundRect">
            <a:avLst>
              <a:gd name="adj" fmla="val 5465"/>
            </a:avLst>
          </a:prstGeom>
          <a:solidFill>
            <a:srgbClr val="c1272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0" name="Text 3"/>
          <p:cNvSpPr/>
          <p:nvPr/>
        </p:nvSpPr>
        <p:spPr>
          <a:xfrm>
            <a:off x="523800" y="1463400"/>
            <a:ext cx="3903480" cy="1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66"/>
              </a:lnSpc>
              <a:spcAft>
                <a:spcPts val="524"/>
              </a:spcAft>
              <a:tabLst>
                <a:tab algn="l" pos="0"/>
              </a:tabLst>
            </a:pPr>
            <a:r>
              <a:rPr b="1" lang="en-US" sz="98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Flattened Perspective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Text 4"/>
          <p:cNvSpPr/>
          <p:nvPr/>
        </p:nvSpPr>
        <p:spPr>
          <a:xfrm>
            <a:off x="523800" y="1703160"/>
            <a:ext cx="3903480" cy="16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49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Space built through overlapping shapes, not vanishing points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Text 5"/>
          <p:cNvSpPr/>
          <p:nvPr/>
        </p:nvSpPr>
        <p:spPr>
          <a:xfrm>
            <a:off x="380880" y="2122200"/>
            <a:ext cx="4112640" cy="694800"/>
          </a:xfrm>
          <a:prstGeom prst="roundRect">
            <a:avLst>
              <a:gd name="adj" fmla="val 5465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3" name="Text 6"/>
          <p:cNvSpPr/>
          <p:nvPr/>
        </p:nvSpPr>
        <p:spPr>
          <a:xfrm>
            <a:off x="523800" y="2265120"/>
            <a:ext cx="3903480" cy="1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66"/>
              </a:lnSpc>
              <a:spcAft>
                <a:spcPts val="524"/>
              </a:spcAft>
              <a:tabLst>
                <a:tab algn="l" pos="0"/>
              </a:tabLst>
            </a:pPr>
            <a:r>
              <a:rPr b="1" lang="en-US" sz="98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Flat Color Areas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Text 7"/>
          <p:cNvSpPr/>
          <p:nvPr/>
        </p:nvSpPr>
        <p:spPr>
          <a:xfrm>
            <a:off x="523800" y="2505240"/>
            <a:ext cx="3903480" cy="16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49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Large blocks bordered by fine line drawing — mirrors woodblock printing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" name="Text 8"/>
          <p:cNvSpPr/>
          <p:nvPr/>
        </p:nvSpPr>
        <p:spPr>
          <a:xfrm>
            <a:off x="380880" y="2924280"/>
            <a:ext cx="4112640" cy="694800"/>
          </a:xfrm>
          <a:prstGeom prst="roundRect">
            <a:avLst>
              <a:gd name="adj" fmla="val 5465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6" name="Text 9"/>
          <p:cNvSpPr/>
          <p:nvPr/>
        </p:nvSpPr>
        <p:spPr>
          <a:xfrm>
            <a:off x="523800" y="3067200"/>
            <a:ext cx="3903480" cy="1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66"/>
              </a:lnSpc>
              <a:spcAft>
                <a:spcPts val="524"/>
              </a:spcAft>
              <a:tabLst>
                <a:tab algn="l" pos="0"/>
              </a:tabLst>
            </a:pPr>
            <a:r>
              <a:rPr b="1" lang="en-US" sz="98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Yorishiro Sacred Objects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Text 10"/>
          <p:cNvSpPr/>
          <p:nvPr/>
        </p:nvSpPr>
        <p:spPr>
          <a:xfrm>
            <a:off x="523800" y="3306960"/>
            <a:ext cx="3903480" cy="16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49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Shimenawa ropes and torii gates mark spaces that invite kami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Text 11"/>
          <p:cNvSpPr/>
          <p:nvPr/>
        </p:nvSpPr>
        <p:spPr>
          <a:xfrm>
            <a:off x="380880" y="3726000"/>
            <a:ext cx="4112640" cy="694800"/>
          </a:xfrm>
          <a:prstGeom prst="roundRect">
            <a:avLst>
              <a:gd name="adj" fmla="val 5465"/>
            </a:avLst>
          </a:prstGeom>
          <a:solidFill>
            <a:srgbClr val="d4a57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9" name="Text 12"/>
          <p:cNvSpPr/>
          <p:nvPr/>
        </p:nvSpPr>
        <p:spPr>
          <a:xfrm>
            <a:off x="523800" y="3868920"/>
            <a:ext cx="3903480" cy="1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66"/>
              </a:lnSpc>
              <a:spcAft>
                <a:spcPts val="524"/>
              </a:spcAft>
              <a:tabLst>
                <a:tab algn="l" pos="0"/>
              </a:tabLst>
            </a:pPr>
            <a:r>
              <a:rPr b="1" lang="en-US" sz="98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Color as Narrative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 13"/>
          <p:cNvSpPr/>
          <p:nvPr/>
        </p:nvSpPr>
        <p:spPr>
          <a:xfrm>
            <a:off x="523800" y="4108680"/>
            <a:ext cx="3903480" cy="16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49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Cursed areas appear gray; restoration returns vibrant ukiyo-e colors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" name="Text 14"/>
          <p:cNvSpPr/>
          <p:nvPr/>
        </p:nvSpPr>
        <p:spPr>
          <a:xfrm>
            <a:off x="4648320" y="1592280"/>
            <a:ext cx="4112640" cy="2556720"/>
          </a:xfrm>
          <a:prstGeom prst="roundRect">
            <a:avLst>
              <a:gd name="adj" fmla="val 1489"/>
            </a:avLst>
          </a:prstGeom>
          <a:solidFill>
            <a:srgbClr val="1a1814"/>
          </a:solidFill>
          <a:ln w="0">
            <a:noFill/>
          </a:ln>
          <a:effectLst>
            <a:outerShdw algn="bl" blurRad="76320" dir="5400000" dist="19080" kx="0" ky="0" rotWithShape="0" sx="100000" sy="100000">
              <a:srgbClr val="000000">
                <a:alpha val="15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pic>
        <p:nvPicPr>
          <p:cNvPr id="82" name="Image 0" descr="/home/claude/okami_fig_3_2.jpeg"/>
          <p:cNvPicPr/>
          <p:nvPr/>
        </p:nvPicPr>
        <p:blipFill>
          <a:blip r:embed="rId1"/>
          <a:stretch/>
        </p:blipFill>
        <p:spPr>
          <a:xfrm>
            <a:off x="4724280" y="1668600"/>
            <a:ext cx="3960360" cy="2226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3" name="Text 15"/>
          <p:cNvSpPr/>
          <p:nvPr/>
        </p:nvSpPr>
        <p:spPr>
          <a:xfrm>
            <a:off x="4684680" y="3954960"/>
            <a:ext cx="4039560" cy="11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944"/>
              </a:lnSpc>
              <a:spcBef>
                <a:spcPts val="451"/>
              </a:spcBef>
              <a:tabLst>
                <a:tab algn="l" pos="0"/>
              </a:tabLst>
            </a:pPr>
            <a:r>
              <a:rPr b="0" lang="en-US" sz="670" strike="noStrike" u="none">
                <a:solidFill>
                  <a:srgbClr val="f5f0e8"/>
                </a:solidFill>
                <a:effectLst/>
                <a:uFillTx/>
                <a:latin typeface="Georgia"/>
                <a:ea typeface="Georgia"/>
              </a:rPr>
              <a:t>Figure 2: Cherry blossom scene with torii gate</a:t>
            </a:r>
            <a:endParaRPr b="0" lang="en-US" sz="6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" name="Text 16"/>
          <p:cNvSpPr/>
          <p:nvPr/>
        </p:nvSpPr>
        <p:spPr>
          <a:xfrm>
            <a:off x="380880" y="4800600"/>
            <a:ext cx="2469240" cy="9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751"/>
              </a:lnSpc>
              <a:tabLst>
                <a:tab algn="l" pos="0"/>
              </a:tabLst>
            </a:pPr>
            <a:r>
              <a:rPr b="0" lang="en-US" sz="750" strike="noStrike" u="none">
                <a:solidFill>
                  <a:srgbClr val="5a5347"/>
                </a:solidFill>
                <a:effectLst/>
                <a:uFillTx/>
                <a:latin typeface="Georgia"/>
                <a:ea typeface="Georgia"/>
              </a:rPr>
              <a:t>Space created through overlapping shapes, not vanishing points</a:t>
            </a:r>
            <a:endParaRPr b="0" lang="en-US" sz="7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0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0"/>
          <p:cNvSpPr/>
          <p:nvPr/>
        </p:nvSpPr>
        <p:spPr>
          <a:xfrm>
            <a:off x="190440" y="699840"/>
            <a:ext cx="8762760" cy="360"/>
          </a:xfrm>
          <a:prstGeom prst="line">
            <a:avLst/>
          </a:prstGeom>
          <a:ln w="28575">
            <a:solidFill>
              <a:srgbClr val="d4a57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" name="Text 1"/>
          <p:cNvSpPr/>
          <p:nvPr/>
        </p:nvSpPr>
        <p:spPr>
          <a:xfrm>
            <a:off x="228600" y="247680"/>
            <a:ext cx="6627600" cy="34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7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Celestial Brush: Interactive Sumi-e</a:t>
            </a:r>
            <a:endParaRPr b="0" lang="en-US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Text 2"/>
          <p:cNvSpPr/>
          <p:nvPr/>
        </p:nvSpPr>
        <p:spPr>
          <a:xfrm>
            <a:off x="380880" y="1049760"/>
            <a:ext cx="4112640" cy="1920240"/>
          </a:xfrm>
          <a:prstGeom prst="roundRect">
            <a:avLst>
              <a:gd name="adj" fmla="val 3040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8" name="Text 3"/>
          <p:cNvSpPr/>
          <p:nvPr/>
        </p:nvSpPr>
        <p:spPr>
          <a:xfrm>
            <a:off x="438120" y="1107000"/>
            <a:ext cx="4078440" cy="11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944"/>
              </a:lnSpc>
              <a:spcAft>
                <a:spcPts val="224"/>
              </a:spcAft>
              <a:tabLst>
                <a:tab algn="l" pos="0"/>
              </a:tabLst>
            </a:pPr>
            <a:r>
              <a:rPr b="1" lang="en-US" sz="670" strike="noStrike" u="none">
                <a:solidFill>
                  <a:srgbClr val="5a5347"/>
                </a:solidFill>
                <a:effectLst/>
                <a:uFillTx/>
                <a:latin typeface="Georgia"/>
                <a:ea typeface="Georgia"/>
              </a:rPr>
              <a:t>BEFORE</a:t>
            </a:r>
            <a:endParaRPr b="0" lang="en-US" sz="6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9" name="Image 0" descr="/home/claude/okami_fig_5_3.jpeg"/>
          <p:cNvPicPr/>
          <p:nvPr/>
        </p:nvPicPr>
        <p:blipFill>
          <a:blip r:embed="rId1"/>
          <a:stretch/>
        </p:blipFill>
        <p:spPr>
          <a:xfrm>
            <a:off x="438120" y="1255320"/>
            <a:ext cx="3998520" cy="14860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0" name="Text 4"/>
          <p:cNvSpPr/>
          <p:nvPr/>
        </p:nvSpPr>
        <p:spPr>
          <a:xfrm>
            <a:off x="4648320" y="1049760"/>
            <a:ext cx="4112640" cy="1920240"/>
          </a:xfrm>
          <a:prstGeom prst="roundRect">
            <a:avLst>
              <a:gd name="adj" fmla="val 3040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1" name="Text 5"/>
          <p:cNvSpPr/>
          <p:nvPr/>
        </p:nvSpPr>
        <p:spPr>
          <a:xfrm>
            <a:off x="4705200" y="1107000"/>
            <a:ext cx="4078440" cy="11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944"/>
              </a:lnSpc>
              <a:spcAft>
                <a:spcPts val="224"/>
              </a:spcAft>
              <a:tabLst>
                <a:tab algn="l" pos="0"/>
              </a:tabLst>
            </a:pPr>
            <a:r>
              <a:rPr b="1" lang="en-US" sz="670" strike="noStrike" u="none">
                <a:solidFill>
                  <a:srgbClr val="5a5347"/>
                </a:solidFill>
                <a:effectLst/>
                <a:uFillTx/>
                <a:latin typeface="Georgia"/>
                <a:ea typeface="Georgia"/>
              </a:rPr>
              <a:t>AFTER</a:t>
            </a:r>
            <a:endParaRPr b="0" lang="en-US" sz="6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2" name="Image 1" descr="/home/claude/okami_fig_5_4.jpeg"/>
          <p:cNvPicPr/>
          <p:nvPr/>
        </p:nvPicPr>
        <p:blipFill>
          <a:blip r:embed="rId2"/>
          <a:stretch/>
        </p:blipFill>
        <p:spPr>
          <a:xfrm>
            <a:off x="4705200" y="1255320"/>
            <a:ext cx="3998520" cy="14860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3" name="Text 6"/>
          <p:cNvSpPr/>
          <p:nvPr/>
        </p:nvSpPr>
        <p:spPr>
          <a:xfrm>
            <a:off x="380880" y="3146760"/>
            <a:ext cx="8379720" cy="722520"/>
          </a:xfrm>
          <a:prstGeom prst="roundRect">
            <a:avLst>
              <a:gd name="adj" fmla="val 5257"/>
            </a:avLst>
          </a:prstGeom>
          <a:solidFill>
            <a:srgbClr val="c1272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4" name="Text 7"/>
          <p:cNvSpPr/>
          <p:nvPr/>
        </p:nvSpPr>
        <p:spPr>
          <a:xfrm>
            <a:off x="523800" y="3289680"/>
            <a:ext cx="8255880" cy="18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471"/>
              </a:lnSpc>
              <a:spcAft>
                <a:spcPts val="524"/>
              </a:spcAft>
              <a:tabLst>
                <a:tab algn="l" pos="0"/>
              </a:tabLst>
            </a:pPr>
            <a:r>
              <a:rPr b="1" lang="en-US" sz="105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CRITICAL PLAY IN ACTION</a:t>
            </a:r>
            <a:endParaRPr b="0" lang="en-US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Text 8"/>
          <p:cNvSpPr/>
          <p:nvPr/>
        </p:nvSpPr>
        <p:spPr>
          <a:xfrm>
            <a:off x="523800" y="3543120"/>
            <a:ext cx="8255880" cy="18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463"/>
              </a:lnSpc>
              <a:tabLst>
                <a:tab algn="l" pos="0"/>
              </a:tabLst>
            </a:pPr>
            <a:r>
              <a:rPr b="0" lang="en-US" sz="98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Players perform sumi-e brushwork directly — turning representation into interaction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Text 9"/>
          <p:cNvSpPr/>
          <p:nvPr/>
        </p:nvSpPr>
        <p:spPr>
          <a:xfrm>
            <a:off x="380880" y="3966840"/>
            <a:ext cx="4112640" cy="616680"/>
          </a:xfrm>
          <a:prstGeom prst="roundRect">
            <a:avLst>
              <a:gd name="adj" fmla="val 6155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97" name="Text 10"/>
          <p:cNvSpPr/>
          <p:nvPr/>
        </p:nvSpPr>
        <p:spPr>
          <a:xfrm>
            <a:off x="504720" y="4090680"/>
            <a:ext cx="3942360" cy="1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66"/>
              </a:lnSpc>
              <a:spcAft>
                <a:spcPts val="300"/>
              </a:spcAft>
              <a:tabLst>
                <a:tab algn="l" pos="0"/>
              </a:tabLst>
            </a:pPr>
            <a:r>
              <a:rPr b="1" lang="en-US" sz="98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No Undo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Text 11"/>
          <p:cNvSpPr/>
          <p:nvPr/>
        </p:nvSpPr>
        <p:spPr>
          <a:xfrm>
            <a:off x="504720" y="4302000"/>
            <a:ext cx="3942360" cy="1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261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Like ink, strokes cannot be erased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" name="Text 12"/>
          <p:cNvSpPr/>
          <p:nvPr/>
        </p:nvSpPr>
        <p:spPr>
          <a:xfrm>
            <a:off x="4648320" y="3966840"/>
            <a:ext cx="4112640" cy="616680"/>
          </a:xfrm>
          <a:prstGeom prst="roundRect">
            <a:avLst>
              <a:gd name="adj" fmla="val 6155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00" name="Text 13"/>
          <p:cNvSpPr/>
          <p:nvPr/>
        </p:nvSpPr>
        <p:spPr>
          <a:xfrm>
            <a:off x="4772160" y="4090680"/>
            <a:ext cx="3942360" cy="17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366"/>
              </a:lnSpc>
              <a:spcAft>
                <a:spcPts val="300"/>
              </a:spcAft>
              <a:tabLst>
                <a:tab algn="l" pos="0"/>
              </a:tabLst>
            </a:pPr>
            <a:r>
              <a:rPr b="1" lang="en-US" sz="98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Ecological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" name="Text 14"/>
          <p:cNvSpPr/>
          <p:nvPr/>
        </p:nvSpPr>
        <p:spPr>
          <a:xfrm>
            <a:off x="4772160" y="4302000"/>
            <a:ext cx="3942360" cy="1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261"/>
              </a:lnSpc>
              <a:tabLst>
                <a:tab algn="l" pos="0"/>
              </a:tabLst>
            </a:pPr>
            <a:r>
              <a:rPr b="0" lang="en-US" sz="90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Restoration replaces destruction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Text 15"/>
          <p:cNvSpPr/>
          <p:nvPr/>
        </p:nvSpPr>
        <p:spPr>
          <a:xfrm>
            <a:off x="380880" y="4800600"/>
            <a:ext cx="2551320" cy="9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751"/>
              </a:lnSpc>
              <a:tabLst>
                <a:tab algn="l" pos="0"/>
              </a:tabLst>
            </a:pPr>
            <a:r>
              <a:rPr b="0" lang="en-US" sz="750" strike="noStrike" u="none">
                <a:solidFill>
                  <a:srgbClr val="5a5347"/>
                </a:solidFill>
                <a:effectLst/>
                <a:uFillTx/>
                <a:latin typeface="Georgia"/>
                <a:ea typeface="Georgia"/>
              </a:rPr>
              <a:t>"Radical game design" — interaction questions norms (Flanagan)</a:t>
            </a:r>
            <a:endParaRPr b="0" lang="en-US" sz="7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0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Box 1"/>
          <p:cNvSpPr/>
          <p:nvPr/>
        </p:nvSpPr>
        <p:spPr>
          <a:xfrm>
            <a:off x="457200" y="457200"/>
            <a:ext cx="53301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US" sz="40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Technical Understanding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TextBox 2"/>
          <p:cNvSpPr/>
          <p:nvPr/>
        </p:nvSpPr>
        <p:spPr>
          <a:xfrm>
            <a:off x="640080" y="1051560"/>
            <a:ext cx="475200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i="1" lang="en-US" sz="2000" strike="noStrike" u="none">
                <a:solidFill>
                  <a:srgbClr val="646464"/>
                </a:solidFill>
                <a:effectLst/>
                <a:uFillTx/>
                <a:latin typeface="Calibri"/>
              </a:rPr>
              <a:t>From Visual Analysis to Technical Knowledge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5" name="TextBox 3"/>
          <p:cNvSpPr/>
          <p:nvPr/>
        </p:nvSpPr>
        <p:spPr>
          <a:xfrm>
            <a:off x="822960" y="1645920"/>
            <a:ext cx="4112640" cy="259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  <a:spcAft>
                <a:spcPts val="601"/>
              </a:spcAft>
            </a:pPr>
            <a:r>
              <a:rPr b="1" lang="en-US" sz="22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Black outlines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defTabSz="914400">
              <a:lnSpc>
                <a:spcPct val="100000"/>
              </a:lnSpc>
              <a:spcAft>
                <a:spcPts val="1400"/>
              </a:spcAft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→ Edge detection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defTabSz="914400">
              <a:lnSpc>
                <a:spcPct val="100000"/>
              </a:lnSpc>
              <a:spcAft>
                <a:spcPts val="601"/>
              </a:spcAft>
            </a:pPr>
            <a:r>
              <a:rPr b="1" lang="en-US" sz="22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Flat colors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defTabSz="914400">
              <a:lnSpc>
                <a:spcPct val="100000"/>
              </a:lnSpc>
              <a:spcAft>
                <a:spcPts val="1400"/>
              </a:spcAft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→ Cel shading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defTabSz="914400">
              <a:lnSpc>
                <a:spcPct val="100000"/>
              </a:lnSpc>
              <a:spcAft>
                <a:spcPts val="601"/>
              </a:spcAft>
            </a:pPr>
            <a:r>
              <a:rPr b="1" lang="en-US" sz="22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Red patterns</a:t>
            </a:r>
            <a:endParaRPr b="0" lang="en-US" sz="2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defTabSz="914400">
              <a:lnSpc>
                <a:spcPct val="100000"/>
              </a:lnSpc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→ Computer generation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6" name="Picture 4" descr="image.png"/>
          <p:cNvPicPr/>
          <p:nvPr/>
        </p:nvPicPr>
        <p:blipFill>
          <a:blip r:embed="rId1"/>
          <a:stretch/>
        </p:blipFill>
        <p:spPr>
          <a:xfrm>
            <a:off x="5303520" y="1645920"/>
            <a:ext cx="3472560" cy="29390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7" name="TextBox 5"/>
          <p:cNvSpPr/>
          <p:nvPr/>
        </p:nvSpPr>
        <p:spPr>
          <a:xfrm>
            <a:off x="6277680" y="4663440"/>
            <a:ext cx="152460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1" lang="en-US" sz="1600" strike="noStrike" u="none">
                <a:solidFill>
                  <a:srgbClr val="000000"/>
                </a:solidFill>
                <a:effectLst/>
                <a:uFillTx/>
                <a:latin typeface="Calibri"/>
              </a:rPr>
              <a:t>Ōkami Style Egg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8" name="TextBox 6"/>
          <p:cNvSpPr/>
          <p:nvPr/>
        </p:nvSpPr>
        <p:spPr>
          <a:xfrm>
            <a:off x="822960" y="4583520"/>
            <a:ext cx="4112640" cy="57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0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0"/>
          <p:cNvSpPr/>
          <p:nvPr/>
        </p:nvSpPr>
        <p:spPr>
          <a:xfrm>
            <a:off x="190440" y="699840"/>
            <a:ext cx="8762760" cy="360"/>
          </a:xfrm>
          <a:prstGeom prst="line">
            <a:avLst/>
          </a:prstGeom>
          <a:ln w="28575">
            <a:solidFill>
              <a:srgbClr val="d4a57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" name="Text 1"/>
          <p:cNvSpPr/>
          <p:nvPr/>
        </p:nvSpPr>
        <p:spPr>
          <a:xfrm>
            <a:off x="228600" y="247680"/>
            <a:ext cx="4457160" cy="34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7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The Paradox of Failure</a:t>
            </a:r>
            <a:endParaRPr b="0" lang="en-US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Text 2"/>
          <p:cNvSpPr/>
          <p:nvPr/>
        </p:nvSpPr>
        <p:spPr>
          <a:xfrm>
            <a:off x="380880" y="1022040"/>
            <a:ext cx="4036320" cy="1373040"/>
          </a:xfrm>
          <a:prstGeom prst="roundRect">
            <a:avLst>
              <a:gd name="adj" fmla="val 2770"/>
            </a:avLst>
          </a:prstGeom>
          <a:solidFill>
            <a:srgbClr val="d4a57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2" name="Text 3"/>
          <p:cNvSpPr/>
          <p:nvPr/>
        </p:nvSpPr>
        <p:spPr>
          <a:xfrm>
            <a:off x="534960" y="1212480"/>
            <a:ext cx="3728520" cy="18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1471"/>
              </a:lnSpc>
              <a:spcAft>
                <a:spcPts val="601"/>
              </a:spcAft>
              <a:tabLst>
                <a:tab algn="l" pos="0"/>
              </a:tabLst>
            </a:pPr>
            <a:r>
              <a:rPr b="0" lang="en-US" sz="105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Critical Success</a:t>
            </a:r>
            <a:endParaRPr b="0" lang="en-US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Text 4"/>
          <p:cNvSpPr/>
          <p:nvPr/>
        </p:nvSpPr>
        <p:spPr>
          <a:xfrm>
            <a:off x="534960" y="1475640"/>
            <a:ext cx="3728520" cy="53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4201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BAFTA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Text 5"/>
          <p:cNvSpPr/>
          <p:nvPr/>
        </p:nvSpPr>
        <p:spPr>
          <a:xfrm>
            <a:off x="534960" y="2046960"/>
            <a:ext cx="3728520" cy="1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1261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-US" sz="90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Artistic Achievement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5" name="Text 6"/>
          <p:cNvSpPr/>
          <p:nvPr/>
        </p:nvSpPr>
        <p:spPr>
          <a:xfrm>
            <a:off x="4724280" y="1022040"/>
            <a:ext cx="4036320" cy="1373040"/>
          </a:xfrm>
          <a:prstGeom prst="roundRect">
            <a:avLst>
              <a:gd name="adj" fmla="val 2770"/>
            </a:avLst>
          </a:prstGeom>
          <a:solidFill>
            <a:srgbClr val="1a181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6" name="Text 7"/>
          <p:cNvSpPr/>
          <p:nvPr/>
        </p:nvSpPr>
        <p:spPr>
          <a:xfrm>
            <a:off x="4878360" y="1212480"/>
            <a:ext cx="3728520" cy="18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1471"/>
              </a:lnSpc>
              <a:spcAft>
                <a:spcPts val="601"/>
              </a:spcAft>
              <a:tabLst>
                <a:tab algn="l" pos="0"/>
              </a:tabLst>
            </a:pPr>
            <a:r>
              <a:rPr b="0" lang="en-US" sz="1050" strike="noStrike" u="none">
                <a:solidFill>
                  <a:srgbClr val="f5f0e8"/>
                </a:solidFill>
                <a:effectLst/>
                <a:uFillTx/>
                <a:latin typeface="Georgia"/>
                <a:ea typeface="Georgia"/>
              </a:rPr>
              <a:t>Commercial Reality</a:t>
            </a:r>
            <a:endParaRPr b="0" lang="en-US" sz="10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Text 8"/>
          <p:cNvSpPr/>
          <p:nvPr/>
        </p:nvSpPr>
        <p:spPr>
          <a:xfrm>
            <a:off x="4878360" y="1475640"/>
            <a:ext cx="3728520" cy="53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4201"/>
              </a:lnSpc>
              <a:tabLst>
                <a:tab algn="l" pos="0"/>
              </a:tabLst>
            </a:pPr>
            <a:r>
              <a:rPr b="1" lang="en-US" sz="3000" strike="noStrike" u="none">
                <a:solidFill>
                  <a:srgbClr val="f5f0e8"/>
                </a:solidFill>
                <a:effectLst/>
                <a:uFillTx/>
                <a:latin typeface="Georgia"/>
                <a:ea typeface="Georgia"/>
              </a:rPr>
              <a:t>~90K</a:t>
            </a:r>
            <a:endParaRPr b="0" lang="en-US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" name="Text 9"/>
          <p:cNvSpPr/>
          <p:nvPr/>
        </p:nvSpPr>
        <p:spPr>
          <a:xfrm>
            <a:off x="4878360" y="2046960"/>
            <a:ext cx="3728520" cy="1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1261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-US" sz="900" strike="noStrike" u="none">
                <a:solidFill>
                  <a:srgbClr val="f5f0e8"/>
                </a:solidFill>
                <a:effectLst/>
                <a:uFillTx/>
                <a:latin typeface="Georgia"/>
                <a:ea typeface="Georgia"/>
              </a:rPr>
              <a:t>Initial sales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" name="Text 10"/>
          <p:cNvSpPr/>
          <p:nvPr/>
        </p:nvSpPr>
        <p:spPr>
          <a:xfrm>
            <a:off x="380880" y="2702160"/>
            <a:ext cx="8379720" cy="874080"/>
          </a:xfrm>
          <a:prstGeom prst="roundRect">
            <a:avLst>
              <a:gd name="adj" fmla="val 4349"/>
            </a:avLst>
          </a:prstGeom>
          <a:solidFill>
            <a:srgbClr val="c1272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0" name="Shape 11"/>
          <p:cNvSpPr/>
          <p:nvPr/>
        </p:nvSpPr>
        <p:spPr>
          <a:xfrm>
            <a:off x="419040" y="2702160"/>
            <a:ext cx="360" cy="876240"/>
          </a:xfrm>
          <a:prstGeom prst="line">
            <a:avLst/>
          </a:prstGeom>
          <a:ln w="76200">
            <a:solidFill>
              <a:srgbClr val="d4a57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" name="Text 12"/>
          <p:cNvSpPr/>
          <p:nvPr/>
        </p:nvSpPr>
        <p:spPr>
          <a:xfrm>
            <a:off x="647640" y="2892600"/>
            <a:ext cx="8081280" cy="25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041"/>
              </a:lnSpc>
              <a:tabLst>
                <a:tab algn="l" pos="0"/>
              </a:tabLst>
            </a:pPr>
            <a:r>
              <a:rPr b="0" i="1" lang="en-US" sz="120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"Least commercially successful winner of a Game of the Year award"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Text 13"/>
          <p:cNvSpPr/>
          <p:nvPr/>
        </p:nvSpPr>
        <p:spPr>
          <a:xfrm>
            <a:off x="647640" y="3227760"/>
            <a:ext cx="8081280" cy="1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261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— Guinness World Records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Text 14"/>
          <p:cNvSpPr/>
          <p:nvPr/>
        </p:nvSpPr>
        <p:spPr>
          <a:xfrm>
            <a:off x="380880" y="3921480"/>
            <a:ext cx="8379720" cy="798120"/>
          </a:xfrm>
          <a:prstGeom prst="roundRect">
            <a:avLst>
              <a:gd name="adj" fmla="val 4762"/>
            </a:avLst>
          </a:prstGeom>
          <a:solidFill>
            <a:srgbClr val="e8dcc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4" name="Text 15"/>
          <p:cNvSpPr/>
          <p:nvPr/>
        </p:nvSpPr>
        <p:spPr>
          <a:xfrm>
            <a:off x="552600" y="4092840"/>
            <a:ext cx="819756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1800"/>
              </a:lnSpc>
              <a:tabLst>
                <a:tab algn="l" pos="0"/>
              </a:tabLst>
            </a:pPr>
            <a:r>
              <a:rPr b="0" lang="en-US" sz="1130" strike="noStrike" u="none">
                <a:solidFill>
                  <a:srgbClr val="2d2416"/>
                </a:solidFill>
                <a:effectLst/>
                <a:uFillTx/>
                <a:latin typeface="Georgia"/>
                <a:ea typeface="Georgia"/>
              </a:rPr>
              <a:t>The contrast proves the radicalism: Non-Western visual traditions challenged the gaming industry's preference for photorealism. Commercial failure validates the game's role as cultural resistance.</a:t>
            </a:r>
            <a:endParaRPr b="0" lang="en-US" sz="11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" name="Text 16"/>
          <p:cNvSpPr/>
          <p:nvPr/>
        </p:nvSpPr>
        <p:spPr>
          <a:xfrm>
            <a:off x="380880" y="4800600"/>
            <a:ext cx="2341080" cy="9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751"/>
              </a:lnSpc>
              <a:tabLst>
                <a:tab algn="l" pos="0"/>
              </a:tabLst>
            </a:pPr>
            <a:r>
              <a:rPr b="0" lang="en-US" sz="750" strike="noStrike" u="none">
                <a:solidFill>
                  <a:srgbClr val="5a5347"/>
                </a:solidFill>
                <a:effectLst/>
                <a:uFillTx/>
                <a:latin typeface="Georgia"/>
                <a:ea typeface="Georgia"/>
              </a:rPr>
              <a:t>Technological constraint transformed into cultural statement</a:t>
            </a:r>
            <a:endParaRPr b="0" lang="en-US" sz="7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0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0"/>
          <p:cNvSpPr/>
          <p:nvPr/>
        </p:nvSpPr>
        <p:spPr>
          <a:xfrm>
            <a:off x="190440" y="699840"/>
            <a:ext cx="8762760" cy="360"/>
          </a:xfrm>
          <a:prstGeom prst="line">
            <a:avLst/>
          </a:prstGeom>
          <a:ln w="28575">
            <a:solidFill>
              <a:srgbClr val="d4a57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-44640" bIns="-44640" anchor="t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" name="Text 1"/>
          <p:cNvSpPr/>
          <p:nvPr/>
        </p:nvSpPr>
        <p:spPr>
          <a:xfrm>
            <a:off x="228600" y="247680"/>
            <a:ext cx="4457160" cy="34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701"/>
              </a:lnSpc>
              <a:tabLst>
                <a:tab algn="l" pos="0"/>
              </a:tabLst>
            </a:pPr>
            <a:r>
              <a:rPr b="1" lang="en-US" sz="2700" strike="noStrike" u="none">
                <a:solidFill>
                  <a:srgbClr val="c1272d"/>
                </a:solidFill>
                <a:effectLst/>
                <a:uFillTx/>
                <a:latin typeface="Georgia"/>
                <a:ea typeface="Georgia"/>
              </a:rPr>
              <a:t>Tradition as Resistance</a:t>
            </a:r>
            <a:endParaRPr b="0" lang="en-US" sz="2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8" name="Image 0" descr="/tmp/rasterized-gradient-c11f115d.png"/>
          <p:cNvPicPr/>
          <p:nvPr/>
        </p:nvPicPr>
        <p:blipFill>
          <a:blip r:embed="rId1"/>
          <a:stretch/>
        </p:blipFill>
        <p:spPr>
          <a:xfrm>
            <a:off x="380880" y="1122480"/>
            <a:ext cx="8379720" cy="19274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9" name="Text 2"/>
          <p:cNvSpPr/>
          <p:nvPr/>
        </p:nvSpPr>
        <p:spPr>
          <a:xfrm>
            <a:off x="743040" y="1389240"/>
            <a:ext cx="7906320" cy="28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2296"/>
              </a:lnSpc>
              <a:spcAft>
                <a:spcPts val="1199"/>
              </a:spcAft>
              <a:tabLst>
                <a:tab algn="l" pos="0"/>
              </a:tabLst>
            </a:pPr>
            <a:r>
              <a:rPr b="0" lang="en-US" sz="135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Ōkami transforms technological limitation into cultural preservation:</a:t>
            </a:r>
            <a:endParaRPr b="0" lang="en-US" sz="13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0" name="Text 3"/>
          <p:cNvSpPr/>
          <p:nvPr/>
        </p:nvSpPr>
        <p:spPr>
          <a:xfrm>
            <a:off x="743040" y="1833120"/>
            <a:ext cx="7751160" cy="95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14480" rIns="0" tIns="0" bIns="0" anchor="t">
            <a:noAutofit/>
          </a:bodyPr>
          <a:p>
            <a:pPr marL="114480" indent="-114480" defTabSz="914400">
              <a:lnSpc>
                <a:spcPts val="1800"/>
              </a:lnSpc>
              <a:spcAft>
                <a:spcPts val="751"/>
              </a:spcAft>
              <a:buClr>
                <a:srgbClr val="ffffff"/>
              </a:buClr>
              <a:buFont typeface="Symbol" charset="2"/>
              <a:buChar char=""/>
            </a:pPr>
            <a:r>
              <a:rPr b="0" lang="en-US" sz="113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Amaterasu's sumi-e body carries artistic life force</a:t>
            </a:r>
            <a:endParaRPr b="0" lang="en-US" sz="11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480" indent="-114480" defTabSz="914400">
              <a:lnSpc>
                <a:spcPts val="1800"/>
              </a:lnSpc>
              <a:spcAft>
                <a:spcPts val="751"/>
              </a:spcAft>
              <a:buClr>
                <a:srgbClr val="ffffff"/>
              </a:buClr>
              <a:buFont typeface="Symbol" charset="2"/>
              <a:buChar char=""/>
            </a:pPr>
            <a:r>
              <a:rPr b="0" lang="en-US" sz="113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Ukiyo-e spaces reject Western perspective systems</a:t>
            </a:r>
            <a:endParaRPr b="0" lang="en-US" sz="11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480" indent="-114480" defTabSz="914400">
              <a:lnSpc>
                <a:spcPts val="1800"/>
              </a:lnSpc>
              <a:spcAft>
                <a:spcPts val="751"/>
              </a:spcAft>
              <a:buClr>
                <a:srgbClr val="ffffff"/>
              </a:buClr>
              <a:buFont typeface="Symbol" charset="2"/>
              <a:buChar char=""/>
            </a:pPr>
            <a:r>
              <a:rPr b="0" lang="en-US" sz="1130" strike="noStrike" u="none">
                <a:solidFill>
                  <a:srgbClr val="ffffff"/>
                </a:solidFill>
                <a:effectLst/>
                <a:uFillTx/>
                <a:latin typeface="Georgia"/>
                <a:ea typeface="Georgia"/>
              </a:rPr>
              <a:t>Celestial Brush turns centuries-old technique into interactive system</a:t>
            </a:r>
            <a:endParaRPr b="0" lang="en-US" sz="11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" name="Text 4"/>
          <p:cNvSpPr/>
          <p:nvPr/>
        </p:nvSpPr>
        <p:spPr>
          <a:xfrm>
            <a:off x="380880" y="3376080"/>
            <a:ext cx="8379720" cy="1242360"/>
          </a:xfrm>
          <a:prstGeom prst="roundRect">
            <a:avLst>
              <a:gd name="adj" fmla="val 3061"/>
            </a:avLst>
          </a:prstGeom>
          <a:solidFill>
            <a:srgbClr val="d4a57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2" name="Text 5"/>
          <p:cNvSpPr/>
          <p:nvPr/>
        </p:nvSpPr>
        <p:spPr>
          <a:xfrm>
            <a:off x="510840" y="3585600"/>
            <a:ext cx="8120160" cy="82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ctr" defTabSz="914400">
              <a:lnSpc>
                <a:spcPts val="2166"/>
              </a:lnSpc>
              <a:tabLst>
                <a:tab algn="l" pos="0"/>
              </a:tabLst>
            </a:pPr>
            <a:r>
              <a:rPr b="0" lang="en-US" sz="128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Tradition is not dead or old-fashioned—</a:t>
            </a:r>
            <a:endParaRPr b="0" lang="en-US" sz="12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2166"/>
              </a:lnSpc>
              <a:tabLst>
                <a:tab algn="l" pos="0"/>
              </a:tabLst>
            </a:pPr>
            <a:r>
              <a:rPr b="0" lang="en-US" sz="128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 it remains a powerful form of creative resistance</a:t>
            </a:r>
            <a:endParaRPr b="0" lang="en-US" sz="12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2166"/>
              </a:lnSpc>
              <a:tabLst>
                <a:tab algn="l" pos="0"/>
              </a:tabLst>
            </a:pPr>
            <a:r>
              <a:rPr b="0" lang="en-US" sz="1280" strike="noStrike" u="none">
                <a:solidFill>
                  <a:srgbClr val="1a1814"/>
                </a:solidFill>
                <a:effectLst/>
                <a:uFillTx/>
                <a:latin typeface="Georgia"/>
                <a:ea typeface="Georgia"/>
              </a:rPr>
              <a:t> in global game culture.</a:t>
            </a:r>
            <a:endParaRPr b="0" lang="en-US" sz="128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3" name="Text 6"/>
          <p:cNvSpPr/>
          <p:nvPr/>
        </p:nvSpPr>
        <p:spPr>
          <a:xfrm>
            <a:off x="380880" y="4800600"/>
            <a:ext cx="1654560" cy="9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defTabSz="914400">
              <a:lnSpc>
                <a:spcPts val="751"/>
              </a:lnSpc>
              <a:tabLst>
                <a:tab algn="l" pos="0"/>
              </a:tabLst>
            </a:pPr>
            <a:r>
              <a:rPr b="0" lang="en-US" sz="750" strike="noStrike" u="none">
                <a:solidFill>
                  <a:srgbClr val="5a5347"/>
                </a:solidFill>
                <a:effectLst/>
                <a:uFillTx/>
                <a:latin typeface="Georgia"/>
                <a:ea typeface="Georgia"/>
              </a:rPr>
              <a:t>Cultural preservation as radical innovation</a:t>
            </a:r>
            <a:endParaRPr b="0" lang="en-US" sz="7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</TotalTime>
  <Application>LibreOffice/25.8.3.2$Linux_X86_64 LibreOffice_project/580$Build-2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2025-12-02T20:55:40Z</dcterms:created>
  <dc:creator>Yilun Jin</dc:creator>
  <dc:description/>
  <dc:language>en-US</dc:language>
  <cp:lastModifiedBy/>
  <dcterms:modified xsi:type="dcterms:W3CDTF">2025-12-02T23:43:34Z</dcterms:modified>
  <cp:revision>28</cp:revision>
  <dc:subject>PptxGenJS Presentation</dc:subject>
  <dc:title>From Constraint to Canvas: Ōkami's Ukiyo-e Aesthetic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